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Roboto" panose="02000000000000000000" pitchFamily="2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">
          <p15:clr>
            <a:srgbClr val="A4A3A4"/>
          </p15:clr>
        </p15:guide>
        <p15:guide id="2" pos="288">
          <p15:clr>
            <a:srgbClr val="A4A3A4"/>
          </p15:clr>
        </p15:guide>
        <p15:guide id="3" pos="4608">
          <p15:clr>
            <a:srgbClr val="9AA0A6"/>
          </p15:clr>
        </p15:guide>
        <p15:guide id="4" orient="horz" pos="5802">
          <p15:clr>
            <a:srgbClr val="9AA0A6"/>
          </p15:clr>
        </p15:guide>
        <p15:guide id="5" orient="horz" pos="3839">
          <p15:clr>
            <a:srgbClr val="9AA0A6"/>
          </p15:clr>
        </p15:guide>
        <p15:guide id="6" orient="horz" pos="2976">
          <p15:clr>
            <a:srgbClr val="9AA0A6"/>
          </p15:clr>
        </p15:guide>
        <p15:guide id="7" orient="horz" pos="4855">
          <p15:clr>
            <a:srgbClr val="9AA0A6"/>
          </p15:clr>
        </p15:guide>
        <p15:guide id="8" orient="horz" pos="648">
          <p15:clr>
            <a:srgbClr val="9AA0A6"/>
          </p15:clr>
        </p15:guide>
        <p15:guide id="9" orient="horz" pos="1410">
          <p15:clr>
            <a:srgbClr val="9AA0A6"/>
          </p15:clr>
        </p15:guide>
        <p15:guide id="10" orient="horz" pos="563">
          <p15:clr>
            <a:srgbClr val="9AA0A6"/>
          </p15:clr>
        </p15:guide>
        <p15:guide id="11" orient="horz" pos="285">
          <p15:clr>
            <a:srgbClr val="9AA0A6"/>
          </p15:clr>
        </p15:guide>
        <p15:guide id="12" pos="768">
          <p15:clr>
            <a:srgbClr val="9AA0A6"/>
          </p15:clr>
        </p15:guide>
        <p15:guide id="13" pos="369">
          <p15:clr>
            <a:srgbClr val="9AA0A6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hUedyN35KK7jEBVSyrJN/wrH9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95" d="100"/>
          <a:sy n="95" d="100"/>
        </p:scale>
        <p:origin x="2856" y="-200"/>
      </p:cViewPr>
      <p:guideLst>
        <p:guide orient="horz" pos="216"/>
        <p:guide pos="288"/>
        <p:guide pos="4608"/>
        <p:guide orient="horz" pos="5802"/>
        <p:guide orient="horz" pos="3839"/>
        <p:guide orient="horz" pos="2976"/>
        <p:guide orient="horz" pos="4855"/>
        <p:guide orient="horz" pos="648"/>
        <p:guide orient="horz" pos="1410"/>
        <p:guide orient="horz" pos="563"/>
        <p:guide orient="horz" pos="285"/>
        <p:guide pos="768"/>
        <p:guide pos="3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cb174620c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cb174620c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 descr="Digital Literacy "/>
          <p:cNvPicPr preferRelativeResize="0"/>
          <p:nvPr/>
        </p:nvPicPr>
        <p:blipFill rotWithShape="1">
          <a:blip r:embed="rId3">
            <a:alphaModFix/>
          </a:blip>
          <a:srcRect l="2667" t="24878" r="4057" b="52963"/>
          <a:stretch/>
        </p:blipFill>
        <p:spPr>
          <a:xfrm>
            <a:off x="177926" y="214580"/>
            <a:ext cx="7315198" cy="201634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621419" y="2583277"/>
            <a:ext cx="6858000" cy="471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2AC0D9"/>
                </a:solidFill>
                <a:latin typeface="Roboto"/>
                <a:ea typeface="Roboto"/>
                <a:cs typeface="Roboto"/>
                <a:sym typeface="Roboto"/>
              </a:rPr>
              <a:t>WHO CAN HELP YOU DOWNLOAD? </a:t>
            </a:r>
            <a:endParaRPr sz="1600" b="1">
              <a:solidFill>
                <a:srgbClr val="2AC0D9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F0F0F"/>
                </a:solidFill>
              </a:rPr>
              <a:t>Faux Paw learns more about file sharing and downloading using the internet. </a:t>
            </a:r>
            <a:endParaRPr sz="1100">
              <a:solidFill>
                <a:srgbClr val="0F0F0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F0F0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💡TIP: Ask for help from an adult as you work on this worksheet!</a:t>
            </a:r>
            <a:endParaRPr sz="1100">
              <a:solidFill>
                <a:srgbClr val="0F0F0F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>
              <a:solidFill>
                <a:srgbClr val="434343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rgbClr val="434343"/>
                </a:solidFill>
              </a:rPr>
              <a:t>Words to Know:</a:t>
            </a:r>
            <a:endParaRPr sz="1100" b="1">
              <a:solidFill>
                <a:srgbClr val="434343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Download - to get something from the Internet and save it to your computer’s storage, like a picture, a song or a game. </a:t>
            </a:r>
            <a:endParaRPr sz="1100"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Personal files - Files on your computer that belong only to you, like your photos, music and games. These should not be shared with anyone without permission from a trusted adult like a parent or teacher. 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202124"/>
              </a:solidFill>
              <a:highlight>
                <a:schemeClr val="lt1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434343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</a:rPr>
              <a:t>Do this next: </a:t>
            </a:r>
            <a:endParaRPr sz="10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" sz="1000">
                <a:solidFill>
                  <a:schemeClr val="dk1"/>
                </a:solidFill>
              </a:rPr>
              <a:t>Ask an adult to help you print off the Three Keeps for Safe and Honest Downloading.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" sz="1000">
                <a:solidFill>
                  <a:schemeClr val="dk1"/>
                </a:solidFill>
              </a:rPr>
              <a:t>Talk about the Three Keeps for Honest and Safe Downloading. </a:t>
            </a:r>
            <a:endParaRPr sz="1000">
              <a:solidFill>
                <a:schemeClr val="dk1"/>
              </a:solidFill>
            </a:endParaRPr>
          </a:p>
          <a:p>
            <a:pPr marL="914400" lvl="1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○"/>
            </a:pPr>
            <a:r>
              <a:rPr lang="en" sz="1000">
                <a:solidFill>
                  <a:schemeClr val="dk1"/>
                </a:solidFill>
              </a:rPr>
              <a:t>Why is it important to be honest and fair when downloading?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" sz="1000">
                <a:solidFill>
                  <a:schemeClr val="dk1"/>
                </a:solidFill>
              </a:rPr>
              <a:t>Color the Three Keeps sheet, take home, share with parents, and display somewhere important.</a:t>
            </a:r>
            <a:endParaRPr sz="1000">
              <a:solidFill>
                <a:schemeClr val="dk1"/>
              </a:solidFill>
            </a:endParaRPr>
          </a:p>
          <a:p>
            <a:pPr marL="457200" lvl="0" indent="-2921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</a:pPr>
            <a:r>
              <a:rPr lang="en" sz="1000">
                <a:solidFill>
                  <a:schemeClr val="dk1"/>
                </a:solidFill>
              </a:rPr>
              <a:t>Ask an adult to check to see if anti-virus software is installed on your device. </a:t>
            </a:r>
            <a:endParaRPr sz="1100">
              <a:solidFill>
                <a:schemeClr val="dk1"/>
              </a:solidFill>
            </a:endParaRPr>
          </a:p>
          <a:p>
            <a:pPr marL="45720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2AC0D9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1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1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1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471950" y="909750"/>
            <a:ext cx="55188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lang="en" sz="2600" b="1" i="0" u="none" strike="noStrike" cap="none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Dangerous Download Part 4</a:t>
            </a:r>
            <a:endParaRPr sz="2600" b="1" i="0" u="none" strike="noStrike" cap="none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endParaRPr sz="2600" b="1" i="0" u="none" strike="noStrike" cap="none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471950" y="435325"/>
            <a:ext cx="41739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Technology and Engineering</a:t>
            </a:r>
            <a:endParaRPr sz="18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471950" y="1575225"/>
            <a:ext cx="2042700" cy="29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 b="1" strike="sngStrike"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IS</a:t>
            </a:r>
            <a:r>
              <a:rPr lang="en" sz="1000" b="1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TE Standards:</a:t>
            </a:r>
            <a:endParaRPr sz="1000" dirty="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Digital Citizen 1.2b</a:t>
            </a:r>
            <a:endParaRPr sz="1000" b="1" dirty="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5413248" y="501175"/>
            <a:ext cx="5676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1" i="0" u="none" strike="noStrike" cap="none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X-X</a:t>
            </a:r>
            <a:endParaRPr sz="1000" b="0" i="0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6748272" y="502920"/>
            <a:ext cx="5676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1" i="0" u="none" strike="noStrike" cap="none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XX</a:t>
            </a:r>
            <a:endParaRPr sz="1000" b="0" i="0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2819450" y="1575225"/>
            <a:ext cx="20427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 b="1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CASEL Competency:</a:t>
            </a:r>
            <a:endParaRPr sz="10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rPr>
              <a:t>Responsible Decision-Making</a:t>
            </a:r>
            <a:endParaRPr sz="10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0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2" name="Google Shape;62;p1"/>
          <p:cNvSpPr/>
          <p:nvPr/>
        </p:nvSpPr>
        <p:spPr>
          <a:xfrm>
            <a:off x="6345936" y="1222750"/>
            <a:ext cx="969900" cy="785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outerShdw blurRad="57150" dist="19050" dir="5400000" algn="bl" rotWithShape="0">
              <a:srgbClr val="666666">
                <a:alpha val="48627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n" sz="600" b="1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iKeepSafe</a:t>
            </a:r>
            <a:endParaRPr sz="600" b="1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5413248" y="501175"/>
            <a:ext cx="5676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1" i="0" u="none" strike="noStrike" cap="none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X-X</a:t>
            </a:r>
            <a:endParaRPr sz="1000" b="0" i="0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6748272" y="502920"/>
            <a:ext cx="5676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1" i="0" u="none" strike="noStrike" cap="none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XX</a:t>
            </a:r>
            <a:endParaRPr sz="1000" b="0" i="0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1"/>
          <p:cNvSpPr txBox="1"/>
          <p:nvPr/>
        </p:nvSpPr>
        <p:spPr>
          <a:xfrm>
            <a:off x="4965192" y="501177"/>
            <a:ext cx="4761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1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Grade:</a:t>
            </a:r>
            <a:endParaRPr sz="10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"/>
          <p:cNvSpPr/>
          <p:nvPr/>
        </p:nvSpPr>
        <p:spPr>
          <a:xfrm>
            <a:off x="5704451" y="459535"/>
            <a:ext cx="283800" cy="228900"/>
          </a:xfrm>
          <a:prstGeom prst="flowChartDelay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 rot="10800000">
            <a:off x="5420651" y="459420"/>
            <a:ext cx="283800" cy="228900"/>
          </a:xfrm>
          <a:prstGeom prst="flowChartDelay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 txBox="1"/>
          <p:nvPr/>
        </p:nvSpPr>
        <p:spPr>
          <a:xfrm>
            <a:off x="6117336" y="501175"/>
            <a:ext cx="5676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1" i="0" u="none" strike="noStrike" cap="none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Minutes:</a:t>
            </a:r>
            <a:endParaRPr sz="1000" b="0" i="0" u="none" strike="noStrike" cap="none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7031347" y="459535"/>
            <a:ext cx="283800" cy="228900"/>
          </a:xfrm>
          <a:prstGeom prst="flowChartDelay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 rot="10800000">
            <a:off x="6747547" y="459420"/>
            <a:ext cx="283800" cy="228900"/>
          </a:xfrm>
          <a:prstGeom prst="flowChartDelay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 txBox="1"/>
          <p:nvPr/>
        </p:nvSpPr>
        <p:spPr>
          <a:xfrm>
            <a:off x="5413248" y="501175"/>
            <a:ext cx="5676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1" i="0" u="none" strike="noStrike" cap="none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K-3</a:t>
            </a:r>
            <a:endParaRPr sz="1000" b="0" i="0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2" name="Google Shape;72;p1"/>
          <p:cNvSpPr txBox="1"/>
          <p:nvPr/>
        </p:nvSpPr>
        <p:spPr>
          <a:xfrm>
            <a:off x="6748272" y="502920"/>
            <a:ext cx="567600" cy="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 b="1" i="0" u="none" strike="noStrike" cap="none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30</a:t>
            </a:r>
            <a:endParaRPr sz="1000" b="0" i="0" u="none" strike="noStrike" cap="none">
              <a:solidFill>
                <a:srgbClr val="434343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3" name="Google Shape;73;p1"/>
          <p:cNvPicPr preferRelativeResize="0"/>
          <p:nvPr/>
        </p:nvPicPr>
        <p:blipFill rotWithShape="1">
          <a:blip r:embed="rId4">
            <a:alphaModFix/>
          </a:blip>
          <a:srcRect t="6874" b="6874"/>
          <a:stretch/>
        </p:blipFill>
        <p:spPr>
          <a:xfrm>
            <a:off x="5410190" y="9210675"/>
            <a:ext cx="2383686" cy="823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4" name="Google Shape;74;p1"/>
          <p:cNvCxnSpPr/>
          <p:nvPr/>
        </p:nvCxnSpPr>
        <p:spPr>
          <a:xfrm>
            <a:off x="238125" y="9210675"/>
            <a:ext cx="7315200" cy="0"/>
          </a:xfrm>
          <a:prstGeom prst="straightConnector1">
            <a:avLst/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75" name="Google Shape;7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88749" y="1307225"/>
            <a:ext cx="484275" cy="482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cb174620c3_0_0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g1cb174620c3_0_0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2" name="Google Shape;82;g1cb174620c3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-912599" y="1297200"/>
            <a:ext cx="9506174" cy="73456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212</Words>
  <Application>Microsoft Macintosh PowerPoint</Application>
  <PresentationFormat>Custom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Roboto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OLDHAM, GWENDOLYN M</dc:creator>
  <cp:lastModifiedBy>Felicia Rateliff</cp:lastModifiedBy>
  <cp:revision>3</cp:revision>
  <dcterms:modified xsi:type="dcterms:W3CDTF">2023-01-03T00:22:15Z</dcterms:modified>
</cp:coreProperties>
</file>