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Lst>
  <p:sldSz cy="10058400" cx="7772400"/>
  <p:notesSz cx="6858000" cy="9144000"/>
  <p:embeddedFontLst>
    <p:embeddedFont>
      <p:font typeface="Roboto"/>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
          <p15:clr>
            <a:srgbClr val="A4A3A4"/>
          </p15:clr>
        </p15:guide>
        <p15:guide id="2" pos="288">
          <p15:clr>
            <a:srgbClr val="A4A3A4"/>
          </p15:clr>
        </p15:guide>
        <p15:guide id="3" pos="4608">
          <p15:clr>
            <a:srgbClr val="9AA0A6"/>
          </p15:clr>
        </p15:guide>
        <p15:guide id="4" orient="horz" pos="5802">
          <p15:clr>
            <a:srgbClr val="9AA0A6"/>
          </p15:clr>
        </p15:guide>
        <p15:guide id="5" orient="horz" pos="3839">
          <p15:clr>
            <a:srgbClr val="9AA0A6"/>
          </p15:clr>
        </p15:guide>
        <p15:guide id="6" orient="horz" pos="2976">
          <p15:clr>
            <a:srgbClr val="9AA0A6"/>
          </p15:clr>
        </p15:guide>
        <p15:guide id="7" orient="horz" pos="4855">
          <p15:clr>
            <a:srgbClr val="9AA0A6"/>
          </p15:clr>
        </p15:guide>
        <p15:guide id="8" orient="horz" pos="648">
          <p15:clr>
            <a:srgbClr val="9AA0A6"/>
          </p15:clr>
        </p15:guide>
        <p15:guide id="9" orient="horz" pos="1410">
          <p15:clr>
            <a:srgbClr val="9AA0A6"/>
          </p15:clr>
        </p15:guide>
        <p15:guide id="10" orient="horz" pos="563">
          <p15:clr>
            <a:srgbClr val="9AA0A6"/>
          </p15:clr>
        </p15:guide>
        <p15:guide id="11" orient="horz" pos="285">
          <p15:clr>
            <a:srgbClr val="9AA0A6"/>
          </p15:clr>
        </p15:guide>
        <p15:guide id="12" pos="768">
          <p15:clr>
            <a:srgbClr val="9AA0A6"/>
          </p15:clr>
        </p15:guide>
        <p15:guide id="13" pos="369">
          <p15:clr>
            <a:srgbClr val="9AA0A6"/>
          </p15:clr>
        </p15:guide>
      </p15:sldGuideLst>
    </p:ext>
    <p:ext uri="http://customooxmlschemas.google.com/">
      <go:slidesCustomData xmlns:go="http://customooxmlschemas.google.com/" r:id="rId11" roundtripDataSignature="AMtx7mg5LSVnvHfoJnIxGmCJyi5HK20T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 orient="horz"/>
        <p:guide pos="288"/>
        <p:guide pos="4608"/>
        <p:guide pos="5802" orient="horz"/>
        <p:guide pos="3839" orient="horz"/>
        <p:guide pos="2976" orient="horz"/>
        <p:guide pos="4855" orient="horz"/>
        <p:guide pos="648" orient="horz"/>
        <p:guide pos="1410" orient="horz"/>
        <p:guide pos="563" orient="horz"/>
        <p:guide pos="285" orient="horz"/>
        <p:guide pos="768"/>
        <p:guide pos="369"/>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font" Target="fonts/Roboto-boldItalic.fntdata"/><Relationship Id="rId9"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oboto-regular.fntdata"/><Relationship Id="rId8" Type="http://schemas.openxmlformats.org/officeDocument/2006/relationships/font" Target="fonts/Robo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3"/>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3"/>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2" name="Google Shape;12;p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2"/>
          <p:cNvSpPr txBox="1"/>
          <p:nvPr>
            <p:ph hasCustomPrompt="1" type="title"/>
          </p:nvPr>
        </p:nvSpPr>
        <p:spPr>
          <a:xfrm>
            <a:off x="264945" y="2163089"/>
            <a:ext cx="7242600" cy="38397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2"/>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5"/>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6"/>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6"/>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6"/>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7"/>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8"/>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8"/>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9"/>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0"/>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0"/>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0"/>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0"/>
          <p:cNvSpPr txBox="1"/>
          <p:nvPr>
            <p:ph idx="2" type="body"/>
          </p:nvPr>
        </p:nvSpPr>
        <p:spPr>
          <a:xfrm>
            <a:off x="4198575" y="1415969"/>
            <a:ext cx="3261600" cy="7226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1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1"/>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http://www.corestandards.org/ELA-Literacy/SL/1/2/" TargetMode="External"/><Relationship Id="rId5" Type="http://schemas.openxmlformats.org/officeDocument/2006/relationships/image" Target="../media/image2.png"/><Relationship Id="rId6"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b="52963" l="2667" r="4057" t="24878"/>
          <a:stretch/>
        </p:blipFill>
        <p:spPr>
          <a:xfrm>
            <a:off x="238125" y="222025"/>
            <a:ext cx="7315198" cy="2016340"/>
          </a:xfrm>
          <a:prstGeom prst="rect">
            <a:avLst/>
          </a:prstGeom>
          <a:noFill/>
          <a:ln>
            <a:noFill/>
          </a:ln>
        </p:spPr>
      </p:pic>
      <p:sp>
        <p:nvSpPr>
          <p:cNvPr id="55" name="Google Shape;55;p1"/>
          <p:cNvSpPr txBox="1"/>
          <p:nvPr/>
        </p:nvSpPr>
        <p:spPr>
          <a:xfrm>
            <a:off x="471950" y="2476500"/>
            <a:ext cx="6858000" cy="6597300"/>
          </a:xfrm>
          <a:prstGeom prst="rect">
            <a:avLst/>
          </a:prstGeom>
          <a:noFill/>
          <a:ln>
            <a:noFill/>
          </a:ln>
        </p:spPr>
        <p:txBody>
          <a:bodyPr anchorCtr="0" anchor="t" bIns="0" lIns="0" spcFirstLastPara="1" rIns="0" wrap="square" tIns="0">
            <a:spAutoFit/>
          </a:bodyPr>
          <a:lstStyle/>
          <a:p>
            <a:pPr indent="0" lvl="0" marL="0" marR="0" rtl="0" algn="l">
              <a:lnSpc>
                <a:spcPct val="105000"/>
              </a:lnSpc>
              <a:spcBef>
                <a:spcPts val="0"/>
              </a:spcBef>
              <a:spcAft>
                <a:spcPts val="0"/>
              </a:spcAft>
              <a:buClr>
                <a:srgbClr val="000000"/>
              </a:buClr>
              <a:buSzPts val="1600"/>
              <a:buFont typeface="Arial"/>
              <a:buNone/>
            </a:pPr>
            <a:r>
              <a:rPr b="1" lang="en" sz="1600">
                <a:solidFill>
                  <a:srgbClr val="2AC0D9"/>
                </a:solidFill>
                <a:latin typeface="Roboto"/>
                <a:ea typeface="Roboto"/>
                <a:cs typeface="Roboto"/>
                <a:sym typeface="Roboto"/>
              </a:rPr>
              <a:t>WHERE IS IT SAFE ON THE INTERNET?</a:t>
            </a:r>
            <a:endParaRPr b="1" i="0" sz="1600" u="none" cap="none" strike="noStrike">
              <a:solidFill>
                <a:srgbClr val="2AC0D9"/>
              </a:solidFill>
              <a:latin typeface="Roboto"/>
              <a:ea typeface="Roboto"/>
              <a:cs typeface="Roboto"/>
              <a:sym typeface="Roboto"/>
            </a:endParaRPr>
          </a:p>
          <a:p>
            <a:pPr indent="0" lvl="0" marL="0" rtl="0" algn="l">
              <a:lnSpc>
                <a:spcPct val="115000"/>
              </a:lnSpc>
              <a:spcBef>
                <a:spcPts val="0"/>
              </a:spcBef>
              <a:spcAft>
                <a:spcPts val="0"/>
              </a:spcAft>
              <a:buClr>
                <a:schemeClr val="dk1"/>
              </a:buClr>
              <a:buSzPts val="1100"/>
              <a:buFont typeface="Arial"/>
              <a:buNone/>
            </a:pPr>
            <a:r>
              <a:t/>
            </a:r>
            <a:endParaRPr sz="1100">
              <a:solidFill>
                <a:srgbClr val="434343"/>
              </a:solidFill>
              <a:latin typeface="Roboto"/>
              <a:ea typeface="Roboto"/>
              <a:cs typeface="Roboto"/>
              <a:sym typeface="Roboto"/>
            </a:endParaRPr>
          </a:p>
          <a:p>
            <a:pPr indent="0" lvl="0" marL="0" rtl="0" algn="l">
              <a:lnSpc>
                <a:spcPct val="115000"/>
              </a:lnSpc>
              <a:spcBef>
                <a:spcPts val="0"/>
              </a:spcBef>
              <a:spcAft>
                <a:spcPts val="0"/>
              </a:spcAft>
              <a:buClr>
                <a:schemeClr val="dk1"/>
              </a:buClr>
              <a:buSzPts val="1100"/>
              <a:buFont typeface="Arial"/>
              <a:buNone/>
            </a:pPr>
            <a:r>
              <a:rPr lang="en" sz="1100">
                <a:solidFill>
                  <a:srgbClr val="434343"/>
                </a:solidFill>
                <a:latin typeface="Roboto"/>
                <a:ea typeface="Roboto"/>
                <a:cs typeface="Roboto"/>
                <a:sym typeface="Roboto"/>
              </a:rPr>
              <a:t>In the video, Cursor told us that the internet is like a giant city with lots of places to go and things to see. Some places are safe and helpful, and some places are bad and dangerous. We need to know which places are OK to visit and which to stay away from. </a:t>
            </a:r>
            <a:endParaRPr sz="1100">
              <a:solidFill>
                <a:srgbClr val="434343"/>
              </a:solidFill>
              <a:latin typeface="Roboto"/>
              <a:ea typeface="Roboto"/>
              <a:cs typeface="Roboto"/>
              <a:sym typeface="Roboto"/>
            </a:endParaRPr>
          </a:p>
          <a:p>
            <a:pPr indent="0" lvl="0" marL="0" rtl="0" algn="l">
              <a:lnSpc>
                <a:spcPct val="115000"/>
              </a:lnSpc>
              <a:spcBef>
                <a:spcPts val="0"/>
              </a:spcBef>
              <a:spcAft>
                <a:spcPts val="0"/>
              </a:spcAft>
              <a:buClr>
                <a:schemeClr val="dk1"/>
              </a:buClr>
              <a:buSzPts val="1100"/>
              <a:buFont typeface="Arial"/>
              <a:buNone/>
            </a:pPr>
            <a:r>
              <a:t/>
            </a:r>
            <a:endParaRPr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rPr b="1" lang="en" sz="1100">
                <a:solidFill>
                  <a:srgbClr val="434343"/>
                </a:solidFill>
                <a:latin typeface="Roboto"/>
                <a:ea typeface="Roboto"/>
                <a:cs typeface="Roboto"/>
                <a:sym typeface="Roboto"/>
              </a:rPr>
              <a:t>Words to Know:</a:t>
            </a:r>
            <a:endParaRPr b="1" sz="1100">
              <a:solidFill>
                <a:srgbClr val="434343"/>
              </a:solidFill>
              <a:latin typeface="Roboto"/>
              <a:ea typeface="Roboto"/>
              <a:cs typeface="Roboto"/>
              <a:sym typeface="Roboto"/>
            </a:endParaRPr>
          </a:p>
          <a:p>
            <a:pPr indent="-298450" lvl="0" marL="457200" rtl="0" algn="l">
              <a:lnSpc>
                <a:spcPct val="115000"/>
              </a:lnSpc>
              <a:spcBef>
                <a:spcPts val="0"/>
              </a:spcBef>
              <a:spcAft>
                <a:spcPts val="0"/>
              </a:spcAft>
              <a:buClr>
                <a:schemeClr val="dk1"/>
              </a:buClr>
              <a:buSzPts val="1100"/>
              <a:buFont typeface="Roboto"/>
              <a:buChar char="●"/>
            </a:pPr>
            <a:r>
              <a:rPr lang="en" sz="1100">
                <a:solidFill>
                  <a:schemeClr val="dk1"/>
                </a:solidFill>
                <a:highlight>
                  <a:srgbClr val="FFFFFF"/>
                </a:highlight>
                <a:latin typeface="Roboto"/>
                <a:ea typeface="Roboto"/>
                <a:cs typeface="Roboto"/>
                <a:sym typeface="Roboto"/>
              </a:rPr>
              <a:t>Internet - a network that connects millions of computers across the world.</a:t>
            </a:r>
            <a:endParaRPr sz="1100">
              <a:solidFill>
                <a:schemeClr val="dk1"/>
              </a:solidFill>
              <a:highlight>
                <a:srgbClr val="FFFFFF"/>
              </a:highlight>
              <a:latin typeface="Roboto"/>
              <a:ea typeface="Roboto"/>
              <a:cs typeface="Roboto"/>
              <a:sym typeface="Roboto"/>
            </a:endParaRPr>
          </a:p>
          <a:p>
            <a:pPr indent="-298450" lvl="0" marL="457200" rtl="0" algn="l">
              <a:lnSpc>
                <a:spcPct val="115000"/>
              </a:lnSpc>
              <a:spcBef>
                <a:spcPts val="0"/>
              </a:spcBef>
              <a:spcAft>
                <a:spcPts val="0"/>
              </a:spcAft>
              <a:buClr>
                <a:schemeClr val="dk1"/>
              </a:buClr>
              <a:buSzPts val="1100"/>
              <a:buFont typeface="Roboto"/>
              <a:buChar char="●"/>
            </a:pPr>
            <a:r>
              <a:rPr lang="en" sz="1100">
                <a:solidFill>
                  <a:schemeClr val="dk1"/>
                </a:solidFill>
                <a:highlight>
                  <a:srgbClr val="FFFFFF"/>
                </a:highlight>
                <a:latin typeface="Roboto"/>
                <a:ea typeface="Roboto"/>
                <a:cs typeface="Roboto"/>
                <a:sym typeface="Roboto"/>
              </a:rPr>
              <a:t>Online - when a computer or other device is connected to the internet, it is “online.”</a:t>
            </a:r>
            <a:endParaRPr sz="1100">
              <a:solidFill>
                <a:schemeClr val="dk1"/>
              </a:solidFill>
              <a:highlight>
                <a:srgbClr val="FFFFFF"/>
              </a:highlight>
              <a:latin typeface="Roboto"/>
              <a:ea typeface="Roboto"/>
              <a:cs typeface="Roboto"/>
              <a:sym typeface="Roboto"/>
            </a:endParaRPr>
          </a:p>
          <a:p>
            <a:pPr indent="-298450" lvl="0" marL="457200" rtl="0" algn="l">
              <a:lnSpc>
                <a:spcPct val="115000"/>
              </a:lnSpc>
              <a:spcBef>
                <a:spcPts val="0"/>
              </a:spcBef>
              <a:spcAft>
                <a:spcPts val="0"/>
              </a:spcAft>
              <a:buClr>
                <a:schemeClr val="dk1"/>
              </a:buClr>
              <a:buSzPts val="1100"/>
              <a:buFont typeface="Roboto"/>
              <a:buChar char="●"/>
            </a:pPr>
            <a:r>
              <a:rPr lang="en" sz="1100">
                <a:solidFill>
                  <a:schemeClr val="dk1"/>
                </a:solidFill>
                <a:highlight>
                  <a:srgbClr val="FFFFFF"/>
                </a:highlight>
                <a:latin typeface="Roboto"/>
                <a:ea typeface="Roboto"/>
                <a:cs typeface="Roboto"/>
                <a:sym typeface="Roboto"/>
              </a:rPr>
              <a:t>Website - a place on the internet where you can learn, play games, chat with friends, and more.</a:t>
            </a:r>
            <a:endParaRPr sz="1100">
              <a:solidFill>
                <a:schemeClr val="dk1"/>
              </a:solidFill>
              <a:highlight>
                <a:srgbClr val="FFFFFF"/>
              </a:highlight>
              <a:latin typeface="Roboto"/>
              <a:ea typeface="Roboto"/>
              <a:cs typeface="Roboto"/>
              <a:sym typeface="Roboto"/>
            </a:endParaRPr>
          </a:p>
          <a:p>
            <a:pPr indent="-298450" lvl="0" marL="457200" rtl="0" algn="l">
              <a:lnSpc>
                <a:spcPct val="115000"/>
              </a:lnSpc>
              <a:spcBef>
                <a:spcPts val="0"/>
              </a:spcBef>
              <a:spcAft>
                <a:spcPts val="0"/>
              </a:spcAft>
              <a:buClr>
                <a:schemeClr val="dk1"/>
              </a:buClr>
              <a:buSzPts val="1100"/>
              <a:buFont typeface="Roboto"/>
              <a:buChar char="●"/>
            </a:pPr>
            <a:r>
              <a:rPr lang="en" sz="1100">
                <a:solidFill>
                  <a:schemeClr val="dk1"/>
                </a:solidFill>
                <a:highlight>
                  <a:srgbClr val="FFFFFF"/>
                </a:highlight>
                <a:latin typeface="Roboto"/>
                <a:ea typeface="Roboto"/>
                <a:cs typeface="Roboto"/>
                <a:sym typeface="Roboto"/>
              </a:rPr>
              <a:t>Chat room - an area on the internet where people can communicate by typing on their computer or other device.</a:t>
            </a:r>
            <a:endParaRPr sz="1100">
              <a:solidFill>
                <a:schemeClr val="dk1"/>
              </a:solidFill>
              <a:highlight>
                <a:srgbClr val="FFFFFF"/>
              </a:highlight>
              <a:latin typeface="Roboto"/>
              <a:ea typeface="Roboto"/>
              <a:cs typeface="Roboto"/>
              <a:sym typeface="Roboto"/>
            </a:endParaRPr>
          </a:p>
          <a:p>
            <a:pPr indent="-298450" lvl="0" marL="457200" rtl="0" algn="l">
              <a:lnSpc>
                <a:spcPct val="115000"/>
              </a:lnSpc>
              <a:spcBef>
                <a:spcPts val="0"/>
              </a:spcBef>
              <a:spcAft>
                <a:spcPts val="0"/>
              </a:spcAft>
              <a:buClr>
                <a:schemeClr val="dk1"/>
              </a:buClr>
              <a:buSzPts val="1100"/>
              <a:buFont typeface="Roboto"/>
              <a:buChar char="●"/>
            </a:pPr>
            <a:r>
              <a:rPr lang="en" sz="1100">
                <a:solidFill>
                  <a:schemeClr val="dk1"/>
                </a:solidFill>
                <a:highlight>
                  <a:srgbClr val="FFFFFF"/>
                </a:highlight>
                <a:latin typeface="Roboto"/>
                <a:ea typeface="Roboto"/>
                <a:cs typeface="Roboto"/>
                <a:sym typeface="Roboto"/>
              </a:rPr>
              <a:t>Trusted adult - a person who is very close to you that knows what websites are safe, like a parent or teacher.</a:t>
            </a:r>
            <a:endParaRPr sz="1100">
              <a:solidFill>
                <a:schemeClr val="dk1"/>
              </a:solidFill>
              <a:highlight>
                <a:srgbClr val="FFFFFF"/>
              </a:highlight>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t/>
            </a:r>
            <a:endParaRPr b="1"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rPr b="1" lang="en" sz="1100">
                <a:solidFill>
                  <a:srgbClr val="434343"/>
                </a:solidFill>
                <a:latin typeface="Roboto"/>
                <a:ea typeface="Roboto"/>
                <a:cs typeface="Roboto"/>
                <a:sym typeface="Roboto"/>
              </a:rPr>
              <a:t>Think About:</a:t>
            </a:r>
            <a:endParaRPr b="1"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rPr lang="en" sz="1100">
                <a:solidFill>
                  <a:srgbClr val="434343"/>
                </a:solidFill>
                <a:latin typeface="Roboto"/>
                <a:ea typeface="Roboto"/>
                <a:cs typeface="Roboto"/>
                <a:sym typeface="Roboto"/>
              </a:rPr>
              <a:t>What places do you visit on the internet? </a:t>
            </a:r>
            <a:endParaRPr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rPr lang="en" sz="1100">
                <a:solidFill>
                  <a:srgbClr val="434343"/>
                </a:solidFill>
                <a:latin typeface="Roboto"/>
                <a:ea typeface="Roboto"/>
                <a:cs typeface="Roboto"/>
                <a:sym typeface="Roboto"/>
              </a:rPr>
              <a:t>Have you visited any unsafe websites? Which ones?</a:t>
            </a:r>
            <a:endParaRPr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rPr lang="en" sz="1100">
                <a:solidFill>
                  <a:srgbClr val="434343"/>
                </a:solidFill>
                <a:latin typeface="Roboto"/>
                <a:ea typeface="Roboto"/>
                <a:cs typeface="Roboto"/>
                <a:sym typeface="Roboto"/>
              </a:rPr>
              <a:t>What safe places do you visit? </a:t>
            </a:r>
            <a:endParaRPr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rPr lang="en" sz="1100">
                <a:solidFill>
                  <a:srgbClr val="434343"/>
                </a:solidFill>
                <a:latin typeface="Roboto"/>
                <a:ea typeface="Roboto"/>
                <a:cs typeface="Roboto"/>
                <a:sym typeface="Roboto"/>
              </a:rPr>
              <a:t>If you don’t know whether a website is safe, who do you ask?</a:t>
            </a:r>
            <a:endParaRPr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rPr lang="en" sz="1100">
                <a:solidFill>
                  <a:srgbClr val="434343"/>
                </a:solidFill>
                <a:latin typeface="Roboto"/>
                <a:ea typeface="Roboto"/>
                <a:cs typeface="Roboto"/>
                <a:sym typeface="Roboto"/>
              </a:rPr>
              <a:t>What do you think will happen next for Faux Paw?</a:t>
            </a:r>
            <a:endParaRPr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rPr lang="en" sz="1100">
                <a:solidFill>
                  <a:srgbClr val="434343"/>
                </a:solidFill>
                <a:latin typeface="Roboto"/>
                <a:ea typeface="Roboto"/>
                <a:cs typeface="Roboto"/>
                <a:sym typeface="Roboto"/>
              </a:rPr>
              <a:t>Talk with a trusted adult about safe and unsafe places online. Ask any questions you may have. </a:t>
            </a:r>
            <a:endParaRPr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t/>
            </a:r>
            <a:endParaRPr b="1"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rPr b="1" lang="en" sz="1100">
                <a:solidFill>
                  <a:srgbClr val="434343"/>
                </a:solidFill>
                <a:latin typeface="Roboto"/>
                <a:ea typeface="Roboto"/>
                <a:cs typeface="Roboto"/>
                <a:sym typeface="Roboto"/>
              </a:rPr>
              <a:t>Do This Next:</a:t>
            </a:r>
            <a:endParaRPr b="1" sz="1100">
              <a:solidFill>
                <a:srgbClr val="434343"/>
              </a:solidFill>
              <a:latin typeface="Roboto"/>
              <a:ea typeface="Roboto"/>
              <a:cs typeface="Roboto"/>
              <a:sym typeface="Roboto"/>
            </a:endParaRPr>
          </a:p>
          <a:p>
            <a:pPr indent="-298450" lvl="0" marL="457200" rtl="0" algn="l">
              <a:lnSpc>
                <a:spcPct val="115000"/>
              </a:lnSpc>
              <a:spcBef>
                <a:spcPts val="0"/>
              </a:spcBef>
              <a:spcAft>
                <a:spcPts val="0"/>
              </a:spcAft>
              <a:buClr>
                <a:srgbClr val="434343"/>
              </a:buClr>
              <a:buSzPts val="1100"/>
              <a:buFont typeface="Roboto"/>
              <a:buAutoNum type="arabicPeriod"/>
            </a:pPr>
            <a:r>
              <a:rPr lang="en" sz="1100">
                <a:solidFill>
                  <a:srgbClr val="434343"/>
                </a:solidFill>
                <a:latin typeface="Roboto"/>
                <a:ea typeface="Roboto"/>
                <a:cs typeface="Roboto"/>
                <a:sym typeface="Roboto"/>
              </a:rPr>
              <a:t>Have a grown-up print the next page for you.</a:t>
            </a:r>
            <a:endParaRPr sz="1100">
              <a:solidFill>
                <a:srgbClr val="434343"/>
              </a:solidFill>
              <a:latin typeface="Roboto"/>
              <a:ea typeface="Roboto"/>
              <a:cs typeface="Roboto"/>
              <a:sym typeface="Roboto"/>
            </a:endParaRPr>
          </a:p>
          <a:p>
            <a:pPr indent="-298450" lvl="0" marL="457200" marR="0" rtl="0" algn="l">
              <a:lnSpc>
                <a:spcPct val="115000"/>
              </a:lnSpc>
              <a:spcBef>
                <a:spcPts val="0"/>
              </a:spcBef>
              <a:spcAft>
                <a:spcPts val="0"/>
              </a:spcAft>
              <a:buClr>
                <a:srgbClr val="434343"/>
              </a:buClr>
              <a:buSzPts val="1100"/>
              <a:buFont typeface="Roboto"/>
              <a:buAutoNum type="arabicPeriod"/>
            </a:pPr>
            <a:r>
              <a:rPr lang="en" sz="1100">
                <a:solidFill>
                  <a:srgbClr val="434343"/>
                </a:solidFill>
                <a:latin typeface="Roboto"/>
                <a:ea typeface="Roboto"/>
                <a:cs typeface="Roboto"/>
                <a:sym typeface="Roboto"/>
              </a:rPr>
              <a:t>On the page, write down places that you know are safe to visit on the internet. </a:t>
            </a:r>
            <a:endParaRPr sz="1100">
              <a:solidFill>
                <a:srgbClr val="434343"/>
              </a:solidFill>
              <a:latin typeface="Roboto"/>
              <a:ea typeface="Roboto"/>
              <a:cs typeface="Roboto"/>
              <a:sym typeface="Roboto"/>
            </a:endParaRPr>
          </a:p>
          <a:p>
            <a:pPr indent="-298450" lvl="0" marL="457200" marR="0" rtl="0" algn="l">
              <a:lnSpc>
                <a:spcPct val="115000"/>
              </a:lnSpc>
              <a:spcBef>
                <a:spcPts val="0"/>
              </a:spcBef>
              <a:spcAft>
                <a:spcPts val="0"/>
              </a:spcAft>
              <a:buClr>
                <a:srgbClr val="434343"/>
              </a:buClr>
              <a:buSzPts val="1100"/>
              <a:buFont typeface="Roboto"/>
              <a:buAutoNum type="arabicPeriod"/>
            </a:pPr>
            <a:r>
              <a:rPr lang="en" sz="1100">
                <a:solidFill>
                  <a:srgbClr val="434343"/>
                </a:solidFill>
                <a:latin typeface="Roboto"/>
                <a:ea typeface="Roboto"/>
                <a:cs typeface="Roboto"/>
                <a:sym typeface="Roboto"/>
              </a:rPr>
              <a:t>Write the names of people who you can ask if you are not sure whether a website is safe. </a:t>
            </a:r>
            <a:endParaRPr sz="1100">
              <a:solidFill>
                <a:srgbClr val="434343"/>
              </a:solidFill>
              <a:latin typeface="Roboto"/>
              <a:ea typeface="Roboto"/>
              <a:cs typeface="Roboto"/>
              <a:sym typeface="Roboto"/>
            </a:endParaRPr>
          </a:p>
          <a:p>
            <a:pPr indent="-298450" lvl="0" marL="457200" marR="0" rtl="0" algn="l">
              <a:lnSpc>
                <a:spcPct val="115000"/>
              </a:lnSpc>
              <a:spcBef>
                <a:spcPts val="0"/>
              </a:spcBef>
              <a:spcAft>
                <a:spcPts val="0"/>
              </a:spcAft>
              <a:buClr>
                <a:srgbClr val="434343"/>
              </a:buClr>
              <a:buSzPts val="1100"/>
              <a:buFont typeface="Roboto"/>
              <a:buAutoNum type="arabicPeriod"/>
            </a:pPr>
            <a:r>
              <a:rPr lang="en" sz="1100">
                <a:solidFill>
                  <a:srgbClr val="434343"/>
                </a:solidFill>
                <a:latin typeface="Roboto"/>
                <a:ea typeface="Roboto"/>
                <a:cs typeface="Roboto"/>
                <a:sym typeface="Roboto"/>
              </a:rPr>
              <a:t>Color the Internet City and Faux Paw!</a:t>
            </a:r>
            <a:endParaRPr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t/>
            </a:r>
            <a:endParaRPr b="1"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t/>
            </a:r>
            <a:endParaRPr b="1"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t/>
            </a:r>
            <a:endParaRPr b="1" sz="1100">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t/>
            </a:r>
            <a:endParaRPr b="0" i="0" sz="1100" u="none" cap="none" strike="noStrike">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1100"/>
              <a:buFont typeface="Arial"/>
              <a:buNone/>
            </a:pPr>
            <a:r>
              <a:t/>
            </a:r>
            <a:endParaRPr b="1" i="0" sz="1100" u="none" cap="none" strike="noStrike">
              <a:solidFill>
                <a:srgbClr val="434343"/>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700"/>
              <a:buFont typeface="Arial"/>
              <a:buNone/>
            </a:pPr>
            <a:r>
              <a:t/>
            </a:r>
            <a:endParaRPr b="0" i="1" sz="700" u="none" cap="none" strike="noStrike">
              <a:solidFill>
                <a:srgbClr val="434343"/>
              </a:solidFill>
              <a:latin typeface="Roboto"/>
              <a:ea typeface="Roboto"/>
              <a:cs typeface="Roboto"/>
              <a:sym typeface="Roboto"/>
            </a:endParaRPr>
          </a:p>
        </p:txBody>
      </p:sp>
      <p:sp>
        <p:nvSpPr>
          <p:cNvPr id="56" name="Google Shape;56;p1"/>
          <p:cNvSpPr txBox="1"/>
          <p:nvPr/>
        </p:nvSpPr>
        <p:spPr>
          <a:xfrm>
            <a:off x="471950" y="909750"/>
            <a:ext cx="5518800" cy="400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2600"/>
              <a:buFont typeface="Arial"/>
              <a:buNone/>
            </a:pPr>
            <a:r>
              <a:rPr b="1" lang="en" sz="2600">
                <a:solidFill>
                  <a:srgbClr val="FFFFFF"/>
                </a:solidFill>
                <a:latin typeface="Roboto"/>
                <a:ea typeface="Roboto"/>
                <a:cs typeface="Roboto"/>
                <a:sym typeface="Roboto"/>
              </a:rPr>
              <a:t>Adventures in the Internet Part 1</a:t>
            </a:r>
            <a:endParaRPr b="1" i="0" sz="2600" u="none" cap="none" strike="noStrike">
              <a:solidFill>
                <a:srgbClr val="FFFFFF"/>
              </a:solidFill>
              <a:latin typeface="Roboto"/>
              <a:ea typeface="Roboto"/>
              <a:cs typeface="Roboto"/>
              <a:sym typeface="Roboto"/>
            </a:endParaRPr>
          </a:p>
        </p:txBody>
      </p:sp>
      <p:sp>
        <p:nvSpPr>
          <p:cNvPr id="57" name="Google Shape;57;p1"/>
          <p:cNvSpPr txBox="1"/>
          <p:nvPr/>
        </p:nvSpPr>
        <p:spPr>
          <a:xfrm>
            <a:off x="471950" y="435325"/>
            <a:ext cx="4173900" cy="2772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1800"/>
              <a:buFont typeface="Arial"/>
              <a:buNone/>
            </a:pPr>
            <a:r>
              <a:rPr lang="en" sz="1800">
                <a:solidFill>
                  <a:srgbClr val="FFFFFF"/>
                </a:solidFill>
                <a:latin typeface="Roboto"/>
                <a:ea typeface="Roboto"/>
                <a:cs typeface="Roboto"/>
                <a:sym typeface="Roboto"/>
              </a:rPr>
              <a:t>Technology and Engineering</a:t>
            </a:r>
            <a:endParaRPr b="0" i="0" sz="1800" u="none" cap="none" strike="noStrike">
              <a:solidFill>
                <a:srgbClr val="FFFFFF"/>
              </a:solidFill>
              <a:latin typeface="Roboto"/>
              <a:ea typeface="Roboto"/>
              <a:cs typeface="Roboto"/>
              <a:sym typeface="Roboto"/>
            </a:endParaRPr>
          </a:p>
        </p:txBody>
      </p:sp>
      <p:sp>
        <p:nvSpPr>
          <p:cNvPr id="58" name="Google Shape;58;p1"/>
          <p:cNvSpPr txBox="1"/>
          <p:nvPr/>
        </p:nvSpPr>
        <p:spPr>
          <a:xfrm>
            <a:off x="471950" y="1499025"/>
            <a:ext cx="2042700" cy="2772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Clr>
                <a:srgbClr val="000000"/>
              </a:buClr>
              <a:buSzPts val="1100"/>
              <a:buFont typeface="Arial"/>
              <a:buNone/>
            </a:pPr>
            <a:r>
              <a:rPr b="1" i="0" lang="en" sz="1000" u="none" cap="none" strike="noStrike">
                <a:solidFill>
                  <a:srgbClr val="FFFFFF"/>
                </a:solidFill>
                <a:latin typeface="Roboto"/>
                <a:ea typeface="Roboto"/>
                <a:cs typeface="Roboto"/>
                <a:sym typeface="Roboto"/>
              </a:rPr>
              <a:t>Common Core Standards:</a:t>
            </a:r>
            <a:endParaRPr b="0" i="0" sz="1000" u="none" cap="none" strike="noStrike">
              <a:solidFill>
                <a:srgbClr val="FFFFFF"/>
              </a:solidFill>
              <a:latin typeface="Roboto"/>
              <a:ea typeface="Roboto"/>
              <a:cs typeface="Roboto"/>
              <a:sym typeface="Roboto"/>
            </a:endParaRPr>
          </a:p>
          <a:p>
            <a:pPr indent="0" lvl="0" marL="0" marR="0" rtl="0" algn="l">
              <a:lnSpc>
                <a:spcPct val="100000"/>
              </a:lnSpc>
              <a:spcBef>
                <a:spcPts val="0"/>
              </a:spcBef>
              <a:spcAft>
                <a:spcPts val="0"/>
              </a:spcAft>
              <a:buClr>
                <a:srgbClr val="000000"/>
              </a:buClr>
              <a:buSzPts val="1100"/>
              <a:buFont typeface="Arial"/>
              <a:buNone/>
            </a:pPr>
            <a:r>
              <a:rPr lang="en" sz="900">
                <a:solidFill>
                  <a:schemeClr val="lt1"/>
                </a:solidFill>
                <a:uFill>
                  <a:noFill/>
                </a:uFill>
                <a:latin typeface="Roboto"/>
                <a:ea typeface="Roboto"/>
                <a:cs typeface="Roboto"/>
                <a:sym typeface="Roboto"/>
                <a:hlinkClick r:id="rId4">
                  <a:extLst>
                    <a:ext uri="{A12FA001-AC4F-418D-AE19-62706E023703}">
                      <ahyp:hlinkClr val="tx"/>
                    </a:ext>
                  </a:extLst>
                </a:hlinkClick>
              </a:rPr>
              <a:t>CCSS.ELA-LITERACY.SL.1.2</a:t>
            </a:r>
            <a:endParaRPr i="0" sz="1000" u="none" cap="none" strike="noStrike">
              <a:solidFill>
                <a:schemeClr val="lt1"/>
              </a:solidFill>
              <a:latin typeface="Roboto"/>
              <a:ea typeface="Roboto"/>
              <a:cs typeface="Roboto"/>
              <a:sym typeface="Roboto"/>
            </a:endParaRPr>
          </a:p>
        </p:txBody>
      </p:sp>
      <p:sp>
        <p:nvSpPr>
          <p:cNvPr id="59" name="Google Shape;59;p1"/>
          <p:cNvSpPr txBox="1"/>
          <p:nvPr/>
        </p:nvSpPr>
        <p:spPr>
          <a:xfrm>
            <a:off x="5413248" y="501175"/>
            <a:ext cx="567600" cy="1455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000"/>
              <a:buFont typeface="Arial"/>
              <a:buNone/>
            </a:pPr>
            <a:r>
              <a:rPr b="1" i="0" lang="en" sz="1000" u="none" cap="none" strike="noStrike">
                <a:solidFill>
                  <a:srgbClr val="434343"/>
                </a:solidFill>
                <a:latin typeface="Roboto"/>
                <a:ea typeface="Roboto"/>
                <a:cs typeface="Roboto"/>
                <a:sym typeface="Roboto"/>
              </a:rPr>
              <a:t>X-X</a:t>
            </a:r>
            <a:endParaRPr b="0" i="0" sz="1000" u="none" cap="none" strike="noStrike">
              <a:solidFill>
                <a:srgbClr val="434343"/>
              </a:solidFill>
              <a:latin typeface="Roboto"/>
              <a:ea typeface="Roboto"/>
              <a:cs typeface="Roboto"/>
              <a:sym typeface="Roboto"/>
            </a:endParaRPr>
          </a:p>
        </p:txBody>
      </p:sp>
      <p:sp>
        <p:nvSpPr>
          <p:cNvPr id="60" name="Google Shape;60;p1"/>
          <p:cNvSpPr txBox="1"/>
          <p:nvPr/>
        </p:nvSpPr>
        <p:spPr>
          <a:xfrm>
            <a:off x="6748272" y="502920"/>
            <a:ext cx="567600" cy="1455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000"/>
              <a:buFont typeface="Arial"/>
              <a:buNone/>
            </a:pPr>
            <a:r>
              <a:rPr b="1" i="0" lang="en" sz="1000" u="none" cap="none" strike="noStrike">
                <a:solidFill>
                  <a:srgbClr val="434343"/>
                </a:solidFill>
                <a:latin typeface="Roboto"/>
                <a:ea typeface="Roboto"/>
                <a:cs typeface="Roboto"/>
                <a:sym typeface="Roboto"/>
              </a:rPr>
              <a:t>XX</a:t>
            </a:r>
            <a:endParaRPr b="0" i="0" sz="1000" u="none" cap="none" strike="noStrike">
              <a:solidFill>
                <a:srgbClr val="434343"/>
              </a:solidFill>
              <a:latin typeface="Roboto"/>
              <a:ea typeface="Roboto"/>
              <a:cs typeface="Roboto"/>
              <a:sym typeface="Roboto"/>
            </a:endParaRPr>
          </a:p>
        </p:txBody>
      </p:sp>
      <p:sp>
        <p:nvSpPr>
          <p:cNvPr id="61" name="Google Shape;61;p1"/>
          <p:cNvSpPr txBox="1"/>
          <p:nvPr/>
        </p:nvSpPr>
        <p:spPr>
          <a:xfrm>
            <a:off x="4267250" y="1390125"/>
            <a:ext cx="2042700" cy="7542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Clr>
                <a:srgbClr val="000000"/>
              </a:buClr>
              <a:buSzPts val="1100"/>
              <a:buFont typeface="Arial"/>
              <a:buNone/>
            </a:pPr>
            <a:r>
              <a:rPr b="1" i="0" lang="en" sz="1000" u="none" cap="none" strike="noStrike">
                <a:solidFill>
                  <a:srgbClr val="FFFFFF"/>
                </a:solidFill>
                <a:latin typeface="Roboto"/>
                <a:ea typeface="Roboto"/>
                <a:cs typeface="Roboto"/>
                <a:sym typeface="Roboto"/>
              </a:rPr>
              <a:t>CASEL</a:t>
            </a:r>
            <a:r>
              <a:rPr b="1" lang="en" sz="1000">
                <a:solidFill>
                  <a:srgbClr val="FFFFFF"/>
                </a:solidFill>
                <a:latin typeface="Roboto"/>
                <a:ea typeface="Roboto"/>
                <a:cs typeface="Roboto"/>
                <a:sym typeface="Roboto"/>
              </a:rPr>
              <a:t> Standards</a:t>
            </a:r>
            <a:r>
              <a:rPr b="1" i="0" lang="en" sz="1000" u="none" cap="none" strike="noStrike">
                <a:solidFill>
                  <a:srgbClr val="FFFFFF"/>
                </a:solidFill>
                <a:latin typeface="Roboto"/>
                <a:ea typeface="Roboto"/>
                <a:cs typeface="Roboto"/>
                <a:sym typeface="Roboto"/>
              </a:rPr>
              <a:t>:</a:t>
            </a:r>
            <a:endParaRPr b="0" i="0" sz="1000" u="none" cap="none" strike="noStrike">
              <a:solidFill>
                <a:srgbClr val="FFFFFF"/>
              </a:solidFill>
              <a:latin typeface="Roboto"/>
              <a:ea typeface="Roboto"/>
              <a:cs typeface="Roboto"/>
              <a:sym typeface="Roboto"/>
            </a:endParaRPr>
          </a:p>
          <a:p>
            <a:pPr indent="0" lvl="0" marL="0" marR="0" rtl="0" algn="l">
              <a:lnSpc>
                <a:spcPct val="100000"/>
              </a:lnSpc>
              <a:spcBef>
                <a:spcPts val="0"/>
              </a:spcBef>
              <a:spcAft>
                <a:spcPts val="0"/>
              </a:spcAft>
              <a:buClr>
                <a:srgbClr val="000000"/>
              </a:buClr>
              <a:buSzPts val="1100"/>
              <a:buFont typeface="Arial"/>
              <a:buNone/>
            </a:pPr>
            <a:r>
              <a:rPr lang="en" sz="1000">
                <a:solidFill>
                  <a:srgbClr val="FFFFFF"/>
                </a:solidFill>
                <a:latin typeface="Roboto"/>
                <a:ea typeface="Roboto"/>
                <a:cs typeface="Roboto"/>
                <a:sym typeface="Roboto"/>
              </a:rPr>
              <a:t>Responsible Decision-Making</a:t>
            </a:r>
            <a:endParaRPr sz="1000">
              <a:solidFill>
                <a:srgbClr val="FFFFFF"/>
              </a:solidFill>
              <a:latin typeface="Roboto"/>
              <a:ea typeface="Roboto"/>
              <a:cs typeface="Roboto"/>
              <a:sym typeface="Roboto"/>
            </a:endParaRPr>
          </a:p>
          <a:p>
            <a:pPr indent="0" lvl="0" marL="0" marR="0" rtl="0" algn="l">
              <a:lnSpc>
                <a:spcPct val="100000"/>
              </a:lnSpc>
              <a:spcBef>
                <a:spcPts val="0"/>
              </a:spcBef>
              <a:spcAft>
                <a:spcPts val="0"/>
              </a:spcAft>
              <a:buClr>
                <a:srgbClr val="000000"/>
              </a:buClr>
              <a:buSzPts val="1100"/>
              <a:buFont typeface="Arial"/>
              <a:buNone/>
            </a:pPr>
            <a:r>
              <a:rPr lang="en" sz="1000">
                <a:solidFill>
                  <a:srgbClr val="FFFFFF"/>
                </a:solidFill>
                <a:latin typeface="Roboto"/>
                <a:ea typeface="Roboto"/>
                <a:cs typeface="Roboto"/>
                <a:sym typeface="Roboto"/>
              </a:rPr>
              <a:t>Social Awareness</a:t>
            </a:r>
            <a:endParaRPr sz="1000">
              <a:solidFill>
                <a:srgbClr val="FFFFFF"/>
              </a:solidFill>
              <a:latin typeface="Roboto"/>
              <a:ea typeface="Roboto"/>
              <a:cs typeface="Roboto"/>
              <a:sym typeface="Roboto"/>
            </a:endParaRPr>
          </a:p>
          <a:p>
            <a:pPr indent="0" lvl="0" marL="0" marR="0" rtl="0" algn="l">
              <a:lnSpc>
                <a:spcPct val="100000"/>
              </a:lnSpc>
              <a:spcBef>
                <a:spcPts val="0"/>
              </a:spcBef>
              <a:spcAft>
                <a:spcPts val="0"/>
              </a:spcAft>
              <a:buClr>
                <a:srgbClr val="000000"/>
              </a:buClr>
              <a:buSzPts val="1100"/>
              <a:buFont typeface="Arial"/>
              <a:buNone/>
            </a:pPr>
            <a:r>
              <a:rPr lang="en" sz="1000">
                <a:solidFill>
                  <a:srgbClr val="FFFFFF"/>
                </a:solidFill>
                <a:latin typeface="Roboto"/>
                <a:ea typeface="Roboto"/>
                <a:cs typeface="Roboto"/>
                <a:sym typeface="Roboto"/>
              </a:rPr>
              <a:t>Self-Awareness</a:t>
            </a:r>
            <a:endParaRPr sz="1000">
              <a:solidFill>
                <a:srgbClr val="FFFFFF"/>
              </a:solidFill>
              <a:latin typeface="Roboto"/>
              <a:ea typeface="Roboto"/>
              <a:cs typeface="Roboto"/>
              <a:sym typeface="Roboto"/>
            </a:endParaRPr>
          </a:p>
          <a:p>
            <a:pPr indent="0" lvl="0" marL="0" marR="0" rtl="0" algn="l">
              <a:lnSpc>
                <a:spcPct val="100000"/>
              </a:lnSpc>
              <a:spcBef>
                <a:spcPts val="0"/>
              </a:spcBef>
              <a:spcAft>
                <a:spcPts val="0"/>
              </a:spcAft>
              <a:buClr>
                <a:srgbClr val="000000"/>
              </a:buClr>
              <a:buSzPts val="1100"/>
              <a:buFont typeface="Arial"/>
              <a:buNone/>
            </a:pPr>
            <a:r>
              <a:rPr lang="en" sz="1000">
                <a:solidFill>
                  <a:srgbClr val="FFFFFF"/>
                </a:solidFill>
                <a:latin typeface="Roboto"/>
                <a:ea typeface="Roboto"/>
                <a:cs typeface="Roboto"/>
                <a:sym typeface="Roboto"/>
              </a:rPr>
              <a:t>Relationship Skills</a:t>
            </a:r>
            <a:endParaRPr sz="1000">
              <a:solidFill>
                <a:srgbClr val="FFFFFF"/>
              </a:solidFill>
              <a:latin typeface="Roboto"/>
              <a:ea typeface="Roboto"/>
              <a:cs typeface="Roboto"/>
              <a:sym typeface="Roboto"/>
            </a:endParaRPr>
          </a:p>
        </p:txBody>
      </p:sp>
      <p:sp>
        <p:nvSpPr>
          <p:cNvPr id="62" name="Google Shape;62;p1"/>
          <p:cNvSpPr/>
          <p:nvPr/>
        </p:nvSpPr>
        <p:spPr>
          <a:xfrm>
            <a:off x="6345936" y="1222750"/>
            <a:ext cx="969900" cy="785400"/>
          </a:xfrm>
          <a:prstGeom prst="roundRect">
            <a:avLst>
              <a:gd fmla="val 16667" name="adj"/>
            </a:avLst>
          </a:prstGeom>
          <a:solidFill>
            <a:srgbClr val="FFFFFF"/>
          </a:solidFill>
          <a:ln>
            <a:noFill/>
          </a:ln>
          <a:effectLst>
            <a:outerShdw blurRad="57150" rotWithShape="0" algn="bl" dir="5400000" dist="19050">
              <a:srgbClr val="666666">
                <a:alpha val="49800"/>
              </a:srgbClr>
            </a:outerShdw>
          </a:effectLst>
        </p:spPr>
        <p:txBody>
          <a:bodyPr anchorCtr="0" anchor="b" bIns="0" lIns="0" spcFirstLastPara="1" rIns="0" wrap="square" tIns="0">
            <a:noAutofit/>
          </a:bodyPr>
          <a:lstStyle/>
          <a:p>
            <a:pPr indent="0" lvl="0" marL="0" marR="0" rtl="0" algn="ctr">
              <a:lnSpc>
                <a:spcPct val="100000"/>
              </a:lnSpc>
              <a:spcBef>
                <a:spcPts val="0"/>
              </a:spcBef>
              <a:spcAft>
                <a:spcPts val="0"/>
              </a:spcAft>
              <a:buClr>
                <a:srgbClr val="000000"/>
              </a:buClr>
              <a:buSzPts val="600"/>
              <a:buFont typeface="Arial"/>
              <a:buNone/>
            </a:pPr>
            <a:r>
              <a:rPr b="1" lang="en" sz="600">
                <a:latin typeface="Roboto"/>
                <a:ea typeface="Roboto"/>
                <a:cs typeface="Roboto"/>
                <a:sym typeface="Roboto"/>
              </a:rPr>
              <a:t>iKeepSafe</a:t>
            </a:r>
            <a:endParaRPr b="1" i="0" sz="600" u="none" cap="none" strike="noStrike">
              <a:solidFill>
                <a:srgbClr val="000000"/>
              </a:solidFill>
              <a:latin typeface="Roboto"/>
              <a:ea typeface="Roboto"/>
              <a:cs typeface="Roboto"/>
              <a:sym typeface="Roboto"/>
            </a:endParaRPr>
          </a:p>
          <a:p>
            <a:pPr indent="0" lvl="0" marL="0" marR="0" rtl="0" algn="ctr">
              <a:lnSpc>
                <a:spcPct val="100000"/>
              </a:lnSpc>
              <a:spcBef>
                <a:spcPts val="0"/>
              </a:spcBef>
              <a:spcAft>
                <a:spcPts val="0"/>
              </a:spcAft>
              <a:buClr>
                <a:srgbClr val="000000"/>
              </a:buClr>
              <a:buSzPts val="600"/>
              <a:buFont typeface="Arial"/>
              <a:buNone/>
            </a:pPr>
            <a:r>
              <a:t/>
            </a:r>
            <a:endParaRPr b="1" i="0" sz="600" u="none" cap="none" strike="noStrike">
              <a:solidFill>
                <a:srgbClr val="000000"/>
              </a:solidFill>
              <a:latin typeface="Roboto"/>
              <a:ea typeface="Roboto"/>
              <a:cs typeface="Roboto"/>
              <a:sym typeface="Roboto"/>
            </a:endParaRPr>
          </a:p>
        </p:txBody>
      </p:sp>
      <p:sp>
        <p:nvSpPr>
          <p:cNvPr id="63" name="Google Shape;63;p1"/>
          <p:cNvSpPr txBox="1"/>
          <p:nvPr/>
        </p:nvSpPr>
        <p:spPr>
          <a:xfrm>
            <a:off x="5413248" y="501175"/>
            <a:ext cx="567600" cy="1455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000"/>
              <a:buFont typeface="Arial"/>
              <a:buNone/>
            </a:pPr>
            <a:r>
              <a:rPr b="1" i="0" lang="en" sz="1000" u="none" cap="none" strike="noStrike">
                <a:solidFill>
                  <a:srgbClr val="434343"/>
                </a:solidFill>
                <a:latin typeface="Roboto"/>
                <a:ea typeface="Roboto"/>
                <a:cs typeface="Roboto"/>
                <a:sym typeface="Roboto"/>
              </a:rPr>
              <a:t>X-X</a:t>
            </a:r>
            <a:endParaRPr b="0" i="0" sz="1000" u="none" cap="none" strike="noStrike">
              <a:solidFill>
                <a:srgbClr val="434343"/>
              </a:solidFill>
              <a:latin typeface="Roboto"/>
              <a:ea typeface="Roboto"/>
              <a:cs typeface="Roboto"/>
              <a:sym typeface="Roboto"/>
            </a:endParaRPr>
          </a:p>
        </p:txBody>
      </p:sp>
      <p:sp>
        <p:nvSpPr>
          <p:cNvPr id="64" name="Google Shape;64;p1"/>
          <p:cNvSpPr txBox="1"/>
          <p:nvPr/>
        </p:nvSpPr>
        <p:spPr>
          <a:xfrm>
            <a:off x="6748272" y="502920"/>
            <a:ext cx="567600" cy="1455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000"/>
              <a:buFont typeface="Arial"/>
              <a:buNone/>
            </a:pPr>
            <a:r>
              <a:rPr b="1" i="0" lang="en" sz="1000" u="none" cap="none" strike="noStrike">
                <a:solidFill>
                  <a:srgbClr val="434343"/>
                </a:solidFill>
                <a:latin typeface="Roboto"/>
                <a:ea typeface="Roboto"/>
                <a:cs typeface="Roboto"/>
                <a:sym typeface="Roboto"/>
              </a:rPr>
              <a:t>XX</a:t>
            </a:r>
            <a:endParaRPr b="0" i="0" sz="1000" u="none" cap="none" strike="noStrike">
              <a:solidFill>
                <a:srgbClr val="434343"/>
              </a:solidFill>
              <a:latin typeface="Roboto"/>
              <a:ea typeface="Roboto"/>
              <a:cs typeface="Roboto"/>
              <a:sym typeface="Roboto"/>
            </a:endParaRPr>
          </a:p>
        </p:txBody>
      </p:sp>
      <p:sp>
        <p:nvSpPr>
          <p:cNvPr id="65" name="Google Shape;65;p1"/>
          <p:cNvSpPr txBox="1"/>
          <p:nvPr/>
        </p:nvSpPr>
        <p:spPr>
          <a:xfrm>
            <a:off x="4965192" y="501177"/>
            <a:ext cx="476100" cy="1455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000"/>
              <a:buFont typeface="Arial"/>
              <a:buNone/>
            </a:pPr>
            <a:r>
              <a:rPr b="1" i="0" lang="en" sz="1000" u="none" cap="none" strike="noStrike">
                <a:solidFill>
                  <a:srgbClr val="FFFFFF"/>
                </a:solidFill>
                <a:latin typeface="Roboto"/>
                <a:ea typeface="Roboto"/>
                <a:cs typeface="Roboto"/>
                <a:sym typeface="Roboto"/>
              </a:rPr>
              <a:t>Grade:</a:t>
            </a:r>
            <a:endParaRPr b="0" i="0" sz="1000" u="none" cap="none" strike="noStrike">
              <a:solidFill>
                <a:srgbClr val="FFFFFF"/>
              </a:solidFill>
              <a:latin typeface="Roboto"/>
              <a:ea typeface="Roboto"/>
              <a:cs typeface="Roboto"/>
              <a:sym typeface="Roboto"/>
            </a:endParaRPr>
          </a:p>
        </p:txBody>
      </p:sp>
      <p:sp>
        <p:nvSpPr>
          <p:cNvPr id="66" name="Google Shape;66;p1"/>
          <p:cNvSpPr/>
          <p:nvPr/>
        </p:nvSpPr>
        <p:spPr>
          <a:xfrm>
            <a:off x="5704451" y="459535"/>
            <a:ext cx="283800" cy="228900"/>
          </a:xfrm>
          <a:prstGeom prst="flowChartDelay">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Arial"/>
              <a:ea typeface="Arial"/>
              <a:cs typeface="Arial"/>
              <a:sym typeface="Arial"/>
            </a:endParaRPr>
          </a:p>
        </p:txBody>
      </p:sp>
      <p:sp>
        <p:nvSpPr>
          <p:cNvPr id="67" name="Google Shape;67;p1"/>
          <p:cNvSpPr/>
          <p:nvPr/>
        </p:nvSpPr>
        <p:spPr>
          <a:xfrm rot="10800000">
            <a:off x="5420651" y="459420"/>
            <a:ext cx="283800" cy="228900"/>
          </a:xfrm>
          <a:prstGeom prst="flowChartDelay">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Arial"/>
              <a:ea typeface="Arial"/>
              <a:cs typeface="Arial"/>
              <a:sym typeface="Arial"/>
            </a:endParaRPr>
          </a:p>
        </p:txBody>
      </p:sp>
      <p:sp>
        <p:nvSpPr>
          <p:cNvPr id="68" name="Google Shape;68;p1"/>
          <p:cNvSpPr txBox="1"/>
          <p:nvPr/>
        </p:nvSpPr>
        <p:spPr>
          <a:xfrm>
            <a:off x="6117336" y="501175"/>
            <a:ext cx="567600" cy="145500"/>
          </a:xfrm>
          <a:prstGeom prst="rect">
            <a:avLst/>
          </a:prstGeom>
          <a:noFill/>
          <a:ln>
            <a:noFill/>
          </a:ln>
        </p:spPr>
        <p:txBody>
          <a:bodyPr anchorCtr="0" anchor="t" bIns="0" lIns="0" spcFirstLastPara="1" rIns="0" wrap="square" tIns="0">
            <a:noAutofit/>
          </a:bodyPr>
          <a:lstStyle/>
          <a:p>
            <a:pPr indent="0" lvl="0" marL="0" marR="0" rtl="0" algn="r">
              <a:lnSpc>
                <a:spcPct val="100000"/>
              </a:lnSpc>
              <a:spcBef>
                <a:spcPts val="0"/>
              </a:spcBef>
              <a:spcAft>
                <a:spcPts val="0"/>
              </a:spcAft>
              <a:buClr>
                <a:srgbClr val="000000"/>
              </a:buClr>
              <a:buSzPts val="1000"/>
              <a:buFont typeface="Arial"/>
              <a:buNone/>
            </a:pPr>
            <a:r>
              <a:rPr b="1" i="0" lang="en" sz="1000" u="none" cap="none" strike="noStrike">
                <a:solidFill>
                  <a:srgbClr val="FFFFFF"/>
                </a:solidFill>
                <a:latin typeface="Roboto"/>
                <a:ea typeface="Roboto"/>
                <a:cs typeface="Roboto"/>
                <a:sym typeface="Roboto"/>
              </a:rPr>
              <a:t>Minutes:</a:t>
            </a:r>
            <a:endParaRPr b="0" i="0" sz="1000" u="none" cap="none" strike="noStrike">
              <a:solidFill>
                <a:srgbClr val="FFFFFF"/>
              </a:solidFill>
              <a:latin typeface="Roboto"/>
              <a:ea typeface="Roboto"/>
              <a:cs typeface="Roboto"/>
              <a:sym typeface="Roboto"/>
            </a:endParaRPr>
          </a:p>
        </p:txBody>
      </p:sp>
      <p:sp>
        <p:nvSpPr>
          <p:cNvPr id="69" name="Google Shape;69;p1"/>
          <p:cNvSpPr/>
          <p:nvPr/>
        </p:nvSpPr>
        <p:spPr>
          <a:xfrm>
            <a:off x="7031347" y="459535"/>
            <a:ext cx="283800" cy="228900"/>
          </a:xfrm>
          <a:prstGeom prst="flowChartDelay">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Arial"/>
              <a:ea typeface="Arial"/>
              <a:cs typeface="Arial"/>
              <a:sym typeface="Arial"/>
            </a:endParaRPr>
          </a:p>
        </p:txBody>
      </p:sp>
      <p:sp>
        <p:nvSpPr>
          <p:cNvPr id="70" name="Google Shape;70;p1"/>
          <p:cNvSpPr/>
          <p:nvPr/>
        </p:nvSpPr>
        <p:spPr>
          <a:xfrm rot="10800000">
            <a:off x="6747547" y="459420"/>
            <a:ext cx="283800" cy="228900"/>
          </a:xfrm>
          <a:prstGeom prst="flowChartDelay">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FFFFFF"/>
              </a:solidFill>
              <a:latin typeface="Arial"/>
              <a:ea typeface="Arial"/>
              <a:cs typeface="Arial"/>
              <a:sym typeface="Arial"/>
            </a:endParaRPr>
          </a:p>
        </p:txBody>
      </p:sp>
      <p:sp>
        <p:nvSpPr>
          <p:cNvPr id="71" name="Google Shape;71;p1"/>
          <p:cNvSpPr txBox="1"/>
          <p:nvPr/>
        </p:nvSpPr>
        <p:spPr>
          <a:xfrm>
            <a:off x="5413248" y="501175"/>
            <a:ext cx="567600" cy="1455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000"/>
              <a:buFont typeface="Arial"/>
              <a:buNone/>
            </a:pPr>
            <a:r>
              <a:rPr b="1" lang="en" sz="1000">
                <a:solidFill>
                  <a:srgbClr val="434343"/>
                </a:solidFill>
                <a:latin typeface="Roboto"/>
                <a:ea typeface="Roboto"/>
                <a:cs typeface="Roboto"/>
                <a:sym typeface="Roboto"/>
              </a:rPr>
              <a:t>K-3</a:t>
            </a:r>
            <a:endParaRPr b="0" i="0" sz="1000" u="none" cap="none" strike="noStrike">
              <a:solidFill>
                <a:srgbClr val="434343"/>
              </a:solidFill>
              <a:latin typeface="Roboto"/>
              <a:ea typeface="Roboto"/>
              <a:cs typeface="Roboto"/>
              <a:sym typeface="Roboto"/>
            </a:endParaRPr>
          </a:p>
        </p:txBody>
      </p:sp>
      <p:sp>
        <p:nvSpPr>
          <p:cNvPr id="72" name="Google Shape;72;p1"/>
          <p:cNvSpPr txBox="1"/>
          <p:nvPr/>
        </p:nvSpPr>
        <p:spPr>
          <a:xfrm>
            <a:off x="6748272" y="502920"/>
            <a:ext cx="567600" cy="1455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1000"/>
              <a:buFont typeface="Arial"/>
              <a:buNone/>
            </a:pPr>
            <a:r>
              <a:rPr b="1" lang="en" sz="1000">
                <a:solidFill>
                  <a:srgbClr val="434343"/>
                </a:solidFill>
                <a:latin typeface="Roboto"/>
                <a:ea typeface="Roboto"/>
                <a:cs typeface="Roboto"/>
                <a:sym typeface="Roboto"/>
              </a:rPr>
              <a:t>45</a:t>
            </a:r>
            <a:endParaRPr b="0" i="0" sz="1000" u="none" cap="none" strike="noStrike">
              <a:solidFill>
                <a:srgbClr val="434343"/>
              </a:solidFill>
              <a:latin typeface="Roboto"/>
              <a:ea typeface="Roboto"/>
              <a:cs typeface="Roboto"/>
              <a:sym typeface="Roboto"/>
            </a:endParaRPr>
          </a:p>
        </p:txBody>
      </p:sp>
      <p:pic>
        <p:nvPicPr>
          <p:cNvPr id="73" name="Google Shape;73;p1"/>
          <p:cNvPicPr preferRelativeResize="0"/>
          <p:nvPr/>
        </p:nvPicPr>
        <p:blipFill rotWithShape="1">
          <a:blip r:embed="rId5">
            <a:alphaModFix/>
          </a:blip>
          <a:srcRect b="6874" l="0" r="0" t="6874"/>
          <a:stretch/>
        </p:blipFill>
        <p:spPr>
          <a:xfrm>
            <a:off x="5410190" y="9210675"/>
            <a:ext cx="2383686" cy="823200"/>
          </a:xfrm>
          <a:prstGeom prst="rect">
            <a:avLst/>
          </a:prstGeom>
          <a:noFill/>
          <a:ln>
            <a:noFill/>
          </a:ln>
        </p:spPr>
      </p:pic>
      <p:cxnSp>
        <p:nvCxnSpPr>
          <p:cNvPr id="74" name="Google Shape;74;p1"/>
          <p:cNvCxnSpPr/>
          <p:nvPr/>
        </p:nvCxnSpPr>
        <p:spPr>
          <a:xfrm>
            <a:off x="238125" y="9210675"/>
            <a:ext cx="7315200" cy="0"/>
          </a:xfrm>
          <a:prstGeom prst="straightConnector1">
            <a:avLst/>
          </a:prstGeom>
          <a:noFill/>
          <a:ln cap="flat" cmpd="sng" w="9525">
            <a:solidFill>
              <a:srgbClr val="434343"/>
            </a:solidFill>
            <a:prstDash val="solid"/>
            <a:round/>
            <a:headEnd len="sm" w="sm" type="none"/>
            <a:tailEnd len="sm" w="sm" type="none"/>
          </a:ln>
        </p:spPr>
      </p:cxnSp>
      <p:sp>
        <p:nvSpPr>
          <p:cNvPr id="75" name="Google Shape;75;p1"/>
          <p:cNvSpPr/>
          <p:nvPr/>
        </p:nvSpPr>
        <p:spPr>
          <a:xfrm>
            <a:off x="6442700" y="929650"/>
            <a:ext cx="761700" cy="761700"/>
          </a:xfrm>
          <a:prstGeom prst="ellipse">
            <a:avLst/>
          </a:prstGeom>
          <a:solidFill>
            <a:schemeClr val="lt1"/>
          </a:solidFill>
          <a:ln>
            <a:noFill/>
          </a:ln>
          <a:effectLst>
            <a:outerShdw blurRad="57150" rotWithShape="0" algn="bl" dir="5400000" dist="19050">
              <a:srgbClr val="666666">
                <a:alpha val="498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6" name="Google Shape;76;p1"/>
          <p:cNvPicPr preferRelativeResize="0"/>
          <p:nvPr/>
        </p:nvPicPr>
        <p:blipFill>
          <a:blip r:embed="rId6">
            <a:alphaModFix/>
          </a:blip>
          <a:stretch>
            <a:fillRect/>
          </a:stretch>
        </p:blipFill>
        <p:spPr>
          <a:xfrm>
            <a:off x="6581412" y="1069425"/>
            <a:ext cx="484275" cy="482142"/>
          </a:xfrm>
          <a:prstGeom prst="rect">
            <a:avLst/>
          </a:prstGeom>
          <a:noFill/>
          <a:ln>
            <a:noFill/>
          </a:ln>
        </p:spPr>
      </p:pic>
      <p:sp>
        <p:nvSpPr>
          <p:cNvPr id="77" name="Google Shape;77;p1"/>
          <p:cNvSpPr txBox="1"/>
          <p:nvPr/>
        </p:nvSpPr>
        <p:spPr>
          <a:xfrm>
            <a:off x="2538875" y="1468575"/>
            <a:ext cx="2042700" cy="2925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Clr>
                <a:srgbClr val="000000"/>
              </a:buClr>
              <a:buSzPts val="1100"/>
              <a:buFont typeface="Arial"/>
              <a:buNone/>
            </a:pPr>
            <a:r>
              <a:rPr b="1" lang="en" sz="1000">
                <a:solidFill>
                  <a:srgbClr val="FFFFFF"/>
                </a:solidFill>
                <a:latin typeface="Roboto"/>
                <a:ea typeface="Roboto"/>
                <a:cs typeface="Roboto"/>
                <a:sym typeface="Roboto"/>
              </a:rPr>
              <a:t>ISTE </a:t>
            </a:r>
            <a:r>
              <a:rPr b="1" i="0" lang="en" sz="1000" u="none" cap="none" strike="noStrike">
                <a:solidFill>
                  <a:srgbClr val="FFFFFF"/>
                </a:solidFill>
                <a:latin typeface="Roboto"/>
                <a:ea typeface="Roboto"/>
                <a:cs typeface="Roboto"/>
                <a:sym typeface="Roboto"/>
              </a:rPr>
              <a:t>Standards:</a:t>
            </a:r>
            <a:endParaRPr b="0" i="0" sz="1000" u="none" cap="none" strike="noStrike">
              <a:solidFill>
                <a:srgbClr val="FFFFFF"/>
              </a:solidFill>
              <a:latin typeface="Roboto"/>
              <a:ea typeface="Roboto"/>
              <a:cs typeface="Roboto"/>
              <a:sym typeface="Roboto"/>
            </a:endParaRPr>
          </a:p>
          <a:p>
            <a:pPr indent="0" lvl="0" marL="0" marR="0" rtl="0" algn="l">
              <a:lnSpc>
                <a:spcPct val="100000"/>
              </a:lnSpc>
              <a:spcBef>
                <a:spcPts val="0"/>
              </a:spcBef>
              <a:spcAft>
                <a:spcPts val="0"/>
              </a:spcAft>
              <a:buClr>
                <a:srgbClr val="000000"/>
              </a:buClr>
              <a:buSzPts val="1100"/>
              <a:buFont typeface="Arial"/>
              <a:buNone/>
            </a:pPr>
            <a:r>
              <a:rPr lang="en" sz="1000">
                <a:solidFill>
                  <a:srgbClr val="FFFFFF"/>
                </a:solidFill>
                <a:latin typeface="Roboto"/>
                <a:ea typeface="Roboto"/>
                <a:cs typeface="Roboto"/>
                <a:sym typeface="Roboto"/>
              </a:rPr>
              <a:t>Digital Citizen 1.2a, 1.2b</a:t>
            </a:r>
            <a:endParaRPr b="0" i="0" sz="1000" u="none" cap="none" strike="noStrike">
              <a:solidFill>
                <a:srgbClr val="FFFFFF"/>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